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100584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680"/>
              </a:lnSpc>
              <a:spcAft>
                <a:spcPts val="200"/>
              </a:spcAft>
              <a:defRPr sz="3600" b="1">
                <a:solidFill>
                  <a:srgbClr val="1A1A2E"/>
                </a:solidFill>
                <a:latin typeface="Microsoft YaHei"/>
              </a:defRPr>
            </a:pPr>
            <a:r>
              <a:t>GNN 引导的自适应网格加密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834640"/>
            <a:ext cx="100584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200"/>
              </a:spcAft>
              <a:defRPr sz="2000" b="0">
                <a:solidFill>
                  <a:srgbClr val="4A4A5A"/>
                </a:solidFill>
                <a:latin typeface="Microsoft YaHei"/>
              </a:defRPr>
            </a:pPr>
            <a:r>
              <a:t>用于 2D Helmholtz 散射问题的图神经网络修正学习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3840480"/>
            <a:ext cx="2743200" cy="27432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420624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20"/>
              </a:lnSpc>
              <a:spcAft>
                <a:spcPts val="200"/>
              </a:spcAft>
              <a:defRPr sz="1400" b="0">
                <a:solidFill>
                  <a:srgbClr val="8A8A9A"/>
                </a:solidFill>
                <a:latin typeface="Microsoft YaHei"/>
              </a:defRPr>
            </a:pPr>
            <a:r>
              <a:t>Problem-to-Solution: 用 GNN 学习残差驱动 AMR 的修正信号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8A8A9A"/>
                </a:solidFill>
                <a:latin typeface="Microsoft YaHei"/>
              </a:defRPr>
            </a:pPr>
            <a:r>
              <a:t>AFEM Research Group  | 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Step 4a：离线评估 — GNN vs Physics 对比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sample0000_step004_v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0"/>
            <a:ext cx="1106424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095" y="6537960"/>
            <a:ext cx="32004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040"/>
              </a:lnSpc>
              <a:spcAft>
                <a:spcPts val="200"/>
              </a:spcAft>
              <a:defRPr sz="800" b="0">
                <a:solidFill>
                  <a:srgbClr val="8A8A9A"/>
                </a:solidFill>
                <a:latin typeface="Microsoft YaHei"/>
              </a:defRPr>
            </a:pPr>
            <a:r>
              <a:t>Source: test_correction.py — 验证集逐图可视化 (2×2: teacher/GNN/physics/TP·FP·FN·TN)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475488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评估指标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5212080"/>
            <a:ext cx="50292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top-k overlap：GNN/probability top-k 与 teacher_mark 交集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AUC：ROC-AUC（GNN vs physics baseline）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gnn_beats_physics_ratio：GNN 优于 physics 的样本比例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475488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解读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7920" y="5212080"/>
            <a:ext cx="530352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左上：True teacher_mark（η top-3% 标记）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右上：GNN 预测（top-k selection）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左下：Physics baseline（h/λ_eff top-k）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右下：TP/FP/FN/TN 误差分类图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Step 4b：Rollout 评估 — 迭代加密到目标单元数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aw_rel_vs_elem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0"/>
            <a:ext cx="6400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095" y="6537960"/>
            <a:ext cx="32004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040"/>
              </a:lnSpc>
              <a:spcAft>
                <a:spcPts val="200"/>
              </a:spcAft>
              <a:defRPr sz="800" b="0">
                <a:solidFill>
                  <a:srgbClr val="8A8A9A"/>
                </a:solidFill>
                <a:latin typeface="Microsoft YaHei"/>
              </a:defRPr>
            </a:pPr>
            <a:r>
              <a:t>Source: eval_correction.py — aw_rel vs actual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1371600"/>
            <a:ext cx="43891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4A4A5A"/>
                </a:solidFill>
                <a:latin typeface="Microsoft YaHei"/>
              </a:defRPr>
            </a:pPr>
            <a:r>
              <a:t>三种评估方法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1920240"/>
            <a:ext cx="43891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1">
                <a:solidFill>
                  <a:srgbClr val="2196F3"/>
                </a:solidFill>
                <a:latin typeface="Microsoft YaHei"/>
              </a:defRPr>
            </a:pPr>
            <a:r>
              <a:t>▸ physics: h/λ_eff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0" y="2194560"/>
            <a:ext cx="4114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纯物理先验基线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2560320"/>
            <a:ext cx="43891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1">
                <a:solidFill>
                  <a:srgbClr val="2196F3"/>
                </a:solidFill>
                <a:latin typeface="Microsoft YaHei"/>
              </a:defRPr>
            </a:pPr>
            <a:r>
              <a:t>▸ neural: GNN sigmoid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2834640"/>
            <a:ext cx="4114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纯 GNN 概率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3200400"/>
            <a:ext cx="43891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1">
                <a:solidFill>
                  <a:srgbClr val="2196F3"/>
                </a:solidFill>
                <a:latin typeface="Microsoft YaHei"/>
              </a:defRPr>
            </a:pPr>
            <a:r>
              <a:t>▸ hybrid: α·z(physics)+β·z(neural)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9520" y="3474720"/>
            <a:ext cx="4114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z-score 混合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5120640"/>
            <a:ext cx="11064240" cy="1371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521208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FF9800"/>
                </a:solidFill>
                <a:latin typeface="Microsoft YaHei"/>
              </a:defRPr>
            </a:pPr>
            <a:r>
              <a:t>Rollout 结果（aw_rel，面积加权相对误差）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" y="5577840"/>
            <a:ext cx="105156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Calibri"/>
              </a:defRPr>
            </a:pPr>
            <a:r>
              <a:t>target=4000:  physics 14.1% → neural 14.0% → hybrid 13.8%  (↓1.9%)</a:t>
            </a:r>
            <a:br/>
            <a:r>
              <a:t>target=8000:  physics 13.3% → neural 13.0% → hybrid 13.0%  (↓1.8%)</a:t>
            </a:r>
            <a:br/>
            <a:r>
              <a:t>target=12000: physics 12.9% → neural 12.8% → hybrid 12.8%  (↓0.2%)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Step 5：可视化 — 端到端 AMR 与单步对比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9C27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amr_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0"/>
            <a:ext cx="11064240" cy="256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095" y="6537960"/>
            <a:ext cx="32004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040"/>
              </a:lnSpc>
              <a:spcAft>
                <a:spcPts val="200"/>
              </a:spcAft>
              <a:defRPr sz="800" b="0">
                <a:solidFill>
                  <a:srgbClr val="8A8A9A"/>
                </a:solidFill>
                <a:latin typeface="Microsoft YaHei"/>
              </a:defRPr>
            </a:pPr>
            <a:r>
              <a:t>Source: viz_correction.py — GNN 驱动 AMR 全流程：网格 + 场图总览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420624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9C27B0"/>
                </a:solidFill>
                <a:latin typeface="Microsoft YaHei"/>
              </a:defRPr>
            </a:pPr>
            <a:r>
              <a:t>模式 1：端到端 AMR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4663440"/>
            <a:ext cx="50292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GNN 驱动完整细化循环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每步做 FEM solve，展示网格和场的演变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输出：amr_overview.png + amr_steps/stepXX.png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支持自定义物理参数（--k, --eps-r 等）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420624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9C27B0"/>
                </a:solidFill>
                <a:latin typeface="Microsoft YaHei"/>
              </a:defRPr>
            </a:pPr>
            <a:r>
              <a:t>模式 2：单步对比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7920" y="4663440"/>
            <a:ext cx="530352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重建指定 AMR 步的 mesh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对比 GNN / teacher / physics 三种标记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2×2 对比图 + 3 面板场图 + 误差图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支持 Physics vs GNN vs Eta 三方对比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单步对比：GNN vs Teacher vs Physics 标记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9C27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marks_sample0005_step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0"/>
            <a:ext cx="6858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095" y="6537960"/>
            <a:ext cx="32004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040"/>
              </a:lnSpc>
              <a:spcAft>
                <a:spcPts val="200"/>
              </a:spcAft>
              <a:defRPr sz="800" b="0">
                <a:solidFill>
                  <a:srgbClr val="8A8A9A"/>
                </a:solidFill>
                <a:latin typeface="Microsoft YaHei"/>
              </a:defRPr>
            </a:pPr>
            <a:r>
              <a:t>Source: viz_correction.py — marks_sample0005_step010.png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1371600"/>
            <a:ext cx="3931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解读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1920240"/>
            <a:ext cx="393192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左上：True teacher_mark（η top-3%）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右上：GNN 预测标记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左下：Physics baseline 标记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右下：误差分类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TP（绿）：GNN 正确预测的加密单元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FP（蓝）：GNN 误判为应加密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FN（红）：GNN 漏掉的应加密单元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1A1A2E"/>
                </a:solidFill>
                <a:latin typeface="Microsoft YaHei"/>
              </a:defRPr>
            </a:pPr>
            <a:r>
              <a:t>• TN（灰）：正确预测的非加密单元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09360"/>
            <a:ext cx="12191695" cy="45720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7200" y="6355080"/>
            <a:ext cx="1127729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1">
                <a:solidFill>
                  <a:srgbClr val="2196F3"/>
                </a:solidFill>
                <a:latin typeface="Microsoft YaHei"/>
              </a:defRPr>
            </a:pPr>
            <a:r>
              <a:t>✦ GNN 能有效捕捉散射体界面和波前附近的高残差区域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验证与稳健性：数据质量保障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数据校验 5 项检查</a:t>
            </a:r>
          </a:p>
        </p:txBody>
      </p:sp>
      <p:sp>
        <p:nvSpPr>
          <p:cNvPr id="5" name="Oval 4"/>
          <p:cNvSpPr/>
          <p:nvPr/>
        </p:nvSpPr>
        <p:spPr>
          <a:xfrm>
            <a:off x="548640" y="1920240"/>
            <a:ext cx="365760" cy="365760"/>
          </a:xfrm>
          <a:prstGeom prst="ellipse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1920240"/>
            <a:ext cx="1371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1A1A2E"/>
                </a:solidFill>
                <a:latin typeface="Microsoft YaHei"/>
              </a:defRPr>
            </a:pPr>
            <a:r>
              <a:t>字段完整性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7440" y="1920240"/>
            <a:ext cx="3657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每个 .npz 包含所有必需字段、维度/类型正确</a:t>
            </a:r>
          </a:p>
        </p:txBody>
      </p:sp>
      <p:sp>
        <p:nvSpPr>
          <p:cNvPr id="8" name="Oval 7"/>
          <p:cNvSpPr/>
          <p:nvPr/>
        </p:nvSpPr>
        <p:spPr>
          <a:xfrm>
            <a:off x="548640" y="2377440"/>
            <a:ext cx="365760" cy="365760"/>
          </a:xfrm>
          <a:prstGeom prst="ellipse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2377440"/>
            <a:ext cx="1371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1A1A2E"/>
                </a:solidFill>
                <a:latin typeface="Microsoft YaHei"/>
              </a:defRPr>
            </a:pPr>
            <a:r>
              <a:t>全局统计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7440" y="2377440"/>
            <a:ext cx="3657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teacher/physics mark 比例、IoU、correction 正负比</a:t>
            </a:r>
          </a:p>
        </p:txBody>
      </p:sp>
      <p:sp>
        <p:nvSpPr>
          <p:cNvPr id="11" name="Oval 10"/>
          <p:cNvSpPr/>
          <p:nvPr/>
        </p:nvSpPr>
        <p:spPr>
          <a:xfrm>
            <a:off x="548640" y="2834640"/>
            <a:ext cx="365760" cy="365760"/>
          </a:xfrm>
          <a:prstGeom prst="ellipse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2834640"/>
            <a:ext cx="1371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1A1A2E"/>
                </a:solidFill>
                <a:latin typeface="Microsoft YaHei"/>
              </a:defRPr>
            </a:pPr>
            <a:r>
              <a:t>逐步趋势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7440" y="2834640"/>
            <a:ext cx="3657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correction 信号随 AMR 步数合理衰减</a:t>
            </a:r>
          </a:p>
        </p:txBody>
      </p:sp>
      <p:sp>
        <p:nvSpPr>
          <p:cNvPr id="14" name="Oval 13"/>
          <p:cNvSpPr/>
          <p:nvPr/>
        </p:nvSpPr>
        <p:spPr>
          <a:xfrm>
            <a:off x="548640" y="3291840"/>
            <a:ext cx="365760" cy="365760"/>
          </a:xfrm>
          <a:prstGeom prst="ellipse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840" y="3291840"/>
            <a:ext cx="1371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1A1A2E"/>
                </a:solidFill>
                <a:latin typeface="Microsoft YaHei"/>
              </a:defRPr>
            </a:pPr>
            <a:r>
              <a:t>空间可视化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7440" y="3291840"/>
            <a:ext cx="3657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随机 5 样本 4 面板图（score/eta/mark/correction）</a:t>
            </a:r>
          </a:p>
        </p:txBody>
      </p:sp>
      <p:sp>
        <p:nvSpPr>
          <p:cNvPr id="17" name="Oval 16"/>
          <p:cNvSpPr/>
          <p:nvPr/>
        </p:nvSpPr>
        <p:spPr>
          <a:xfrm>
            <a:off x="548640" y="3749040"/>
            <a:ext cx="365760" cy="365760"/>
          </a:xfrm>
          <a:prstGeom prst="ellipse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840" y="3749040"/>
            <a:ext cx="1371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1A1A2E"/>
                </a:solidFill>
                <a:latin typeface="Microsoft YaHei"/>
              </a:defRPr>
            </a:pPr>
            <a:r>
              <a:t>最终判定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7440" y="3749040"/>
            <a:ext cx="3657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PASS / WARNING / FAIL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920" y="137160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三方对比可视化</a:t>
            </a:r>
          </a:p>
        </p:txBody>
      </p:sp>
      <p:pic>
        <p:nvPicPr>
          <p:cNvPr id="21" name="Picture 20" descr="compare_sample0005_step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1920240"/>
            <a:ext cx="5303520" cy="2743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34095" y="6537960"/>
            <a:ext cx="32004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040"/>
              </a:lnSpc>
              <a:spcAft>
                <a:spcPts val="200"/>
              </a:spcAft>
              <a:defRPr sz="800" b="0">
                <a:solidFill>
                  <a:srgbClr val="8A8A9A"/>
                </a:solidFill>
                <a:latin typeface="Microsoft YaHei"/>
              </a:defRPr>
            </a:pPr>
            <a:r>
              <a:t>Source: viz_correction.py — Physics vs GNN vs Eta (2×3 field + error)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5029200"/>
            <a:ext cx="11064240" cy="1188720"/>
          </a:xfrm>
          <a:prstGeom prst="rect">
            <a:avLst/>
          </a:prstGeom>
          <a:solidFill>
            <a:srgbClr val="E8F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31520" y="512064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4CAF50"/>
                </a:solidFill>
                <a:latin typeface="Microsoft YaHei"/>
              </a:defRPr>
            </a:pPr>
            <a:r>
              <a:t>稳健性保障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" y="548640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600"/>
              </a:spcAft>
              <a:defRPr sz="1100">
                <a:solidFill>
                  <a:srgbClr val="4A4A5A"/>
                </a:solidFill>
                <a:latin typeface="Microsoft YaHei"/>
              </a:defRPr>
            </a:pPr>
            <a:r>
              <a:t>• 训练/验证按 sample ID 划分（无数据泄漏）  |  统一初始网格消除网格差异  |  安全过滤防止退化单元  |  多目标单元数评估（2k/4k/8k/12k）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创新点与可复用价值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457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2196F3"/>
                </a:solidFill>
                <a:latin typeface="Microsoft YaHei"/>
              </a:defRPr>
            </a:pPr>
            <a: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40" y="1371600"/>
            <a:ext cx="4114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200"/>
              </a:spcAft>
              <a:defRPr sz="1500" b="1">
                <a:solidFill>
                  <a:srgbClr val="1A1A2E"/>
                </a:solidFill>
                <a:latin typeface="Microsoft YaHei"/>
              </a:defRPr>
            </a:pPr>
            <a:r>
              <a:t>Correction Learning 框架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173736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不直接预测 η，而是学习 teacher 与 physics 之间的差异。这使得 GNN 专注于物理先验无法捕捉的信息，而非重复已有知识。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286000"/>
            <a:ext cx="457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2196F3"/>
                </a:solidFill>
                <a:latin typeface="Microsoft YaHei"/>
              </a:defRPr>
            </a:pPr>
            <a: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286000"/>
            <a:ext cx="4114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200"/>
              </a:spcAft>
              <a:defRPr sz="1500" b="1">
                <a:solidFill>
                  <a:srgbClr val="1A1A2E"/>
                </a:solidFill>
                <a:latin typeface="Microsoft YaHei"/>
              </a:defRPr>
            </a:pPr>
            <a:r>
              <a:t>无需 FEM 的推理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265176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推理时只需几何/物理特征（15-dim + physics_score），无需 FEM solve，可离线部署，计算代价从 O(N_steps × FEM) 降至 O(N_steps × GNN forward)。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3200400"/>
            <a:ext cx="457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2196F3"/>
                </a:solidFill>
                <a:latin typeface="Microsoft YaHei"/>
              </a:defRPr>
            </a:pPr>
            <a: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40" y="3200400"/>
            <a:ext cx="4114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200"/>
              </a:spcAft>
              <a:defRPr sz="1500" b="1">
                <a:solidFill>
                  <a:srgbClr val="1A1A2E"/>
                </a:solidFill>
                <a:latin typeface="Microsoft YaHei"/>
              </a:defRPr>
            </a:pPr>
            <a:r>
              <a:t>三标记对比设计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356616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teacher_mark / physics_mark / correction_label 的三重对比，清晰量化了 GNN 相对于物理先验的增量价值。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4114800"/>
            <a:ext cx="457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2196F3"/>
                </a:solidFill>
                <a:latin typeface="Microsoft YaHei"/>
              </a:defRPr>
            </a:pPr>
            <a: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" y="4114800"/>
            <a:ext cx="4114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200"/>
              </a:spcAft>
              <a:defRPr sz="1500" b="1">
                <a:solidFill>
                  <a:srgbClr val="1A1A2E"/>
                </a:solidFill>
                <a:latin typeface="Microsoft YaHei"/>
              </a:defRPr>
            </a:pPr>
            <a:r>
              <a:t>安全过滤机制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840" y="448056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面积过滤 + 反向 Dörfler 过滤的两层安全机制，防止对退化单元或误差极小单元做无意义加密。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5029200"/>
            <a:ext cx="457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2196F3"/>
                </a:solidFill>
                <a:latin typeface="Microsoft YaHei"/>
              </a:defRPr>
            </a:pPr>
            <a: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" y="5029200"/>
            <a:ext cx="4114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200"/>
              </a:spcAft>
              <a:defRPr sz="1500" b="1">
                <a:solidFill>
                  <a:srgbClr val="1A1A2E"/>
                </a:solidFill>
                <a:latin typeface="Microsoft YaHei"/>
              </a:defRPr>
            </a:pPr>
            <a:r>
              <a:t>统一评估体系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840" y="539496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离线指标（top-k/AUC）+ Rollout 评估（三种方法 × 多目标单元数）+ 端到端可视化，全方位验证 GNN 的有效性。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09360"/>
            <a:ext cx="12191695" cy="45720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57200" y="6355080"/>
            <a:ext cx="1127729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1">
                <a:solidFill>
                  <a:srgbClr val="2196F3"/>
                </a:solidFill>
                <a:latin typeface="Microsoft YaHei"/>
              </a:defRPr>
            </a:pPr>
            <a:r>
              <a:t>✦ Correction learning 框架可推广到其他 PDE 问题和 AMR 策略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局限性与未解决问题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E91E63"/>
                </a:solidFill>
                <a:latin typeface="Microsoft YaHei"/>
              </a:defRPr>
            </a:pPr>
            <a:r>
              <a:t>当前局限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92024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仅验证 2D Helmholtz 介质圆柱散射问题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参数空间有限：k∈[3,15]，ε_r∈[2,8]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统一初始网格（32×32），未测试非均匀初始网格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Rollout 改善幅度有限（~2%），高预算下差异缩小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correction_label 依赖 η 的质量（teacher 信号的上限）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batch_size=1 的图级训练，大规模数据效率低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0" y="137160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2196F3"/>
                </a:solidFill>
                <a:latin typeface="Microsoft YaHei"/>
              </a:defRPr>
            </a:pPr>
            <a:r>
              <a:t>开放问题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1920240"/>
            <a:ext cx="530352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能否推广到 3D 问题和其他 PDE（Maxwell, elasticity）？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如何处理更复杂的散射体（多体、非圆柱）？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是否可以用 RL 替代 supervised correction learning？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如何自适应调整 mark_fraction？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GNN 推理速度 vs FEM solve 的实际加速比？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能否与 hp-AMR 或 spectral 方法结合？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" y="5029200"/>
            <a:ext cx="11064240" cy="1188720"/>
          </a:xfrm>
          <a:prstGeom prst="rect">
            <a:avLst/>
          </a:prstGeom>
          <a:solidFill>
            <a:srgbClr val="FEF3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512064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FF9800"/>
                </a:solidFill>
                <a:latin typeface="Microsoft YaHei"/>
              </a:defRPr>
            </a:pPr>
            <a:r>
              <a:t>应用边界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548640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本方法的核心假设：(1) 物理先验 physics_score 提供了合理的基线；(2) 残差估计器 η 是可信的 teacher signal；(3) 网格拓扑变化可以通过图结构捕捉。当这些假设不成立时（如高频率问题、复杂几何），方法的有效性需要重新验证。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4864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0"/>
              </a:lnSpc>
              <a:spcAft>
                <a:spcPts val="200"/>
              </a:spcAft>
              <a:defRPr sz="3200" b="1">
                <a:solidFill>
                  <a:srgbClr val="1A1A2E"/>
                </a:solidFill>
                <a:latin typeface="Microsoft YaHei"/>
              </a:defRPr>
            </a:pPr>
            <a:r>
              <a:t>总结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463040"/>
            <a:ext cx="10332720" cy="64008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097280" y="1508760"/>
            <a:ext cx="1371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问题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0320" y="1508760"/>
            <a:ext cx="84124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4A4A5A"/>
                </a:solidFill>
                <a:latin typeface="Microsoft YaHei"/>
              </a:defRPr>
            </a:pPr>
            <a:r>
              <a:t>2D Helmholtz 散射的 FEM 求解需要自适应网格加密，但传统残差驱动 AMR 计算代价高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194560"/>
            <a:ext cx="1033272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97280" y="2240280"/>
            <a:ext cx="1371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方法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2240280"/>
            <a:ext cx="84124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4A4A5A"/>
                </a:solidFill>
                <a:latin typeface="Microsoft YaHei"/>
              </a:defRPr>
            </a:pPr>
            <a:r>
              <a:t>Correction Learning：GNN 学习 teacher_mark 与 physics_mark 之间的差异，推理时无需 FEM solve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2926080"/>
            <a:ext cx="10332720" cy="64008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97280" y="2971800"/>
            <a:ext cx="1371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数据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0320" y="2971800"/>
            <a:ext cx="84124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4A4A5A"/>
                </a:solidFill>
                <a:latin typeface="Microsoft YaHei"/>
              </a:defRPr>
            </a:pPr>
            <a:r>
              <a:t>100 样本 × ~12 步 = 1236 个训练样本，15-dim 特征 + physics_score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3657600"/>
            <a:ext cx="1033272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97280" y="3703320"/>
            <a:ext cx="1371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架构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0320" y="3703320"/>
            <a:ext cx="84124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4A4A5A"/>
                </a:solidFill>
                <a:latin typeface="Microsoft YaHei"/>
              </a:defRPr>
            </a:pPr>
            <a:r>
              <a:t>DensityGNN 骨干 + 二分类头，消息传递 + GVN + edge dropout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4389120"/>
            <a:ext cx="10332720" cy="64008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7280" y="4434840"/>
            <a:ext cx="1371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结果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0320" y="4434840"/>
            <a:ext cx="84124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4A4A5A"/>
                </a:solidFill>
                <a:latin typeface="Microsoft YaHei"/>
              </a:defRPr>
            </a:pPr>
            <a:r>
              <a:t>AUC=0.950，top-k 46.6%（vs physics 15.3%），Rollout aw_rel 改善 ~2%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0" y="5120640"/>
            <a:ext cx="1033272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97280" y="5166360"/>
            <a:ext cx="1371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价值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60320" y="5166360"/>
            <a:ext cx="84124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4A4A5A"/>
                </a:solidFill>
                <a:latin typeface="Microsoft YaHei"/>
              </a:defRPr>
            </a:pPr>
            <a:r>
              <a:t>Correction learning 框架可推广到其他 PDE 问题，推理代价从 FEM solve 降至 GNN forward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943600"/>
            <a:ext cx="103327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200"/>
              </a:spcAft>
              <a:defRPr sz="2000" b="1">
                <a:solidFill>
                  <a:srgbClr val="1A1A2E"/>
                </a:solidFill>
                <a:latin typeface="Microsoft YaHei"/>
              </a:defRPr>
            </a:pPr>
            <a:r>
              <a:t>谢谢！欢迎提问与讨论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研究背景：为什么这个问题重要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2196F3"/>
                </a:solidFill>
                <a:latin typeface="Microsoft YaHei"/>
              </a:defRPr>
            </a:pPr>
            <a:r>
              <a:t>物理问题：2D 介质圆柱电磁散射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92024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求解散射场公式：∇²u + k²·ε_r·u = −k²·(ε_r−1)·u_inc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入射波 u_inc = exp(i·k·x)，Sommerfeld 辐射 BC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介质圆柱参数：k ∈ [3,15]，ε_r ∈ [2,8]，r ∈ [0.05,0.25]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FEM 求解器：P1 三角元 + Sommerfeld BC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参考解：Mie 解析解（精确对比基准）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0" y="137160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E91E63"/>
                </a:solidFill>
                <a:latin typeface="Microsoft YaHei"/>
              </a:defRPr>
            </a:pPr>
            <a:r>
              <a:t>核心挑战：网格预算有限下的误差最小化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1920240"/>
            <a:ext cx="530352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精细网格 → 高精度，但计算代价高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粗网格 → 快速，但误差大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目标：在给定网格预算 N 下，最小化 FEM 解误差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传统 AMR 需要逐步求解 FEM → 计算开销大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能否用数据驱动方法替代？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" y="5120640"/>
            <a:ext cx="11064240" cy="109728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521208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参数空间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55778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k ∈ [3,15]  |  ε_r ∈ [2,8]  |  cx, cy ∈ [0.2,0.8]  |  radius ∈ [0.05,0.25]  |  统一初始网格 32×32 = 2048 单元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技术瓶颈：传统残差驱动 AMR 的局限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传统残差驱动 AMR 流程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920240"/>
            <a:ext cx="5029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每步：FEM 求解 → 计算残差估计器 η → 标记 top-k → 加密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残差 η = √(r_int² + r_jump² + r_sbc²)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需要每步都做 FEM solve → 计算量大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η 是局部最优，不能利用全局几何/物理信息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无法离线推理：必须在线计算残差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0" y="137160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CAF50"/>
                </a:solidFill>
                <a:latin typeface="Microsoft YaHei"/>
              </a:defRPr>
            </a:pPr>
            <a:r>
              <a:t>我们希望实现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1920240"/>
            <a:ext cx="530352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用 GNN 学习 "哪些单元应被加密"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推理时只需几何/物理特征 → 无需 FEM solve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一次前向传播 → 全图单元标记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可离线部署，计算代价大幅降低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超越纯物理先验的标记策略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" y="4846320"/>
            <a:ext cx="11064240" cy="1371600"/>
          </a:xfrm>
          <a:prstGeom prst="rect">
            <a:avLst/>
          </a:prstGeom>
          <a:solidFill>
            <a:srgbClr val="FEF3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493776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FF9800"/>
                </a:solidFill>
                <a:latin typeface="Microsoft YaHei"/>
              </a:defRPr>
            </a:pPr>
            <a:r>
              <a:t>核心洞察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534924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4A4A5A"/>
                </a:solidFill>
                <a:latin typeface="Microsoft YaHei"/>
              </a:defRPr>
            </a:pPr>
            <a:r>
              <a:t>物理先验 physics_score = h/λ_eff 可以粗略判断分辨率不足的单元，但它忽略了散射体几何、波场相位、材料界面等关键信息。GNN 可以学习这些物理先验无法捕捉的修正信号。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核心思路：GNN 学习修正信号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10972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三种标记方案的对比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2011680"/>
            <a:ext cx="3383280" cy="2560320"/>
          </a:xfrm>
          <a:prstGeom prst="rect">
            <a:avLst/>
          </a:prstGeom>
          <a:solidFill>
            <a:srgbClr val="E8F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85800" y="2103120"/>
            <a:ext cx="31089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4CAF50"/>
                </a:solidFill>
                <a:latin typeface="Microsoft YaHei"/>
              </a:defRPr>
            </a:pPr>
            <a:r>
              <a:t>teacher_mark (η 信号)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514600"/>
            <a:ext cx="310896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基于残差估计器 η 排序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取 top 3% 单元标记为 1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需要 FEM solve → 计算代价高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代表 "最优" 加密决策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960" y="2011680"/>
            <a:ext cx="3383280" cy="256032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389120" y="2103120"/>
            <a:ext cx="31089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physics_score (物理先验)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9120" y="2514600"/>
            <a:ext cx="310896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h / λ_eff，纯几何计算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无需 FEM solve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忽略波场、几何、材料信息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基线对比方法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55280" y="2011680"/>
            <a:ext cx="3383280" cy="2560320"/>
          </a:xfrm>
          <a:prstGeom prst="rect">
            <a:avLst/>
          </a:prstGeom>
          <a:solidFill>
            <a:srgbClr val="FCE4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092440" y="2103120"/>
            <a:ext cx="31089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E91E63"/>
                </a:solidFill>
                <a:latin typeface="Microsoft YaHei"/>
              </a:defRPr>
            </a:pPr>
            <a:r>
              <a:t>correction_label (GNN 目标)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2440" y="2514600"/>
            <a:ext cx="310896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= teacher_mark − physics_mark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+1：teacher 独有（应加密）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 0：两者一致</a:t>
            </a:r>
          </a:p>
          <a:p>
            <a:pPr>
              <a:lnSpc>
                <a:spcPts val="1800"/>
              </a:lnSpc>
              <a:spcAft>
                <a:spcPts val="600"/>
              </a:spcAft>
              <a:defRPr sz="1200">
                <a:solidFill>
                  <a:srgbClr val="4A4A5A"/>
                </a:solidFill>
                <a:latin typeface="Microsoft YaHei"/>
              </a:defRPr>
            </a:pPr>
            <a:r>
              <a:t>▸ −1：physics 独有（不应加密）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309360"/>
            <a:ext cx="12191695" cy="45720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57200" y="6355080"/>
            <a:ext cx="1127729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1">
                <a:solidFill>
                  <a:srgbClr val="2196F3"/>
                </a:solidFill>
                <a:latin typeface="Microsoft YaHei"/>
              </a:defRPr>
            </a:pPr>
            <a:r>
              <a:t>✦ GNN 的训练目标：学习 teacher 与 physics 之间的差异，使标记策略超越纯物理先验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全流程概览：5 步流水线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Oval 3"/>
          <p:cNvSpPr/>
          <p:nvPr/>
        </p:nvSpPr>
        <p:spPr>
          <a:xfrm>
            <a:off x="1188720" y="1463040"/>
            <a:ext cx="548640" cy="548640"/>
          </a:xfrm>
          <a:prstGeom prst="ellipse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/>
          <a:lstStyle/>
          <a:p>
            <a:pPr algn="ctr">
              <a:defRPr sz="1800" b="1">
                <a:solidFill>
                  <a:srgbClr val="FFFFFF"/>
                </a:solidFill>
              </a:defRPr>
            </a:pPr>
            <a: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03120"/>
            <a:ext cx="20116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2196F3"/>
                </a:solidFill>
                <a:latin typeface="Microsoft YaHei"/>
              </a:defRPr>
            </a:pPr>
            <a:r>
              <a:t>数据生成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468880"/>
            <a:ext cx="20116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Calibri"/>
              </a:defRPr>
            </a:pPr>
            <a:r>
              <a:t>gen.py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834640"/>
            <a:ext cx="18288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残差驱动 AMR</a:t>
            </a:r>
            <a:br/>
            <a:r>
              <a:t>保存逐步数据 + 标签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1691640"/>
            <a:ext cx="1828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200"/>
              </a:spcAft>
              <a:defRPr sz="2000" b="0">
                <a:solidFill>
                  <a:srgbClr val="8A8A9A"/>
                </a:solidFill>
                <a:latin typeface="Microsoft YaHei"/>
              </a:defRPr>
            </a:pPr>
            <a:r>
              <a:t>→</a:t>
            </a:r>
          </a:p>
        </p:txBody>
      </p:sp>
      <p:sp>
        <p:nvSpPr>
          <p:cNvPr id="9" name="Oval 8"/>
          <p:cNvSpPr/>
          <p:nvPr/>
        </p:nvSpPr>
        <p:spPr>
          <a:xfrm>
            <a:off x="3474720" y="1463040"/>
            <a:ext cx="548640" cy="548640"/>
          </a:xfrm>
          <a:prstGeom prst="ellipse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/>
          <a:lstStyle/>
          <a:p>
            <a:pPr algn="ctr">
              <a:defRPr sz="1800" b="1">
                <a:solidFill>
                  <a:srgbClr val="FFFFFF"/>
                </a:solidFill>
              </a:defRPr>
            </a:pPr>
            <a: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2103120"/>
            <a:ext cx="20116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4CAF50"/>
                </a:solidFill>
                <a:latin typeface="Microsoft YaHei"/>
              </a:defRPr>
            </a:pPr>
            <a:r>
              <a:t>数据校验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468880"/>
            <a:ext cx="20116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Calibri"/>
              </a:defRPr>
            </a:pPr>
            <a:r>
              <a:t>check.py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4640" y="2834640"/>
            <a:ext cx="18288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字段完整性</a:t>
            </a:r>
            <a:br/>
            <a:r>
              <a:t>统计趋势</a:t>
            </a:r>
            <a:br/>
            <a:r>
              <a:t>空间可视化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1691640"/>
            <a:ext cx="1828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200"/>
              </a:spcAft>
              <a:defRPr sz="2000" b="0">
                <a:solidFill>
                  <a:srgbClr val="8A8A9A"/>
                </a:solidFill>
                <a:latin typeface="Microsoft YaHei"/>
              </a:defRPr>
            </a:pPr>
            <a:r>
              <a:t>→</a:t>
            </a:r>
          </a:p>
        </p:txBody>
      </p:sp>
      <p:sp>
        <p:nvSpPr>
          <p:cNvPr id="14" name="Oval 13"/>
          <p:cNvSpPr/>
          <p:nvPr/>
        </p:nvSpPr>
        <p:spPr>
          <a:xfrm>
            <a:off x="5760720" y="1463040"/>
            <a:ext cx="548640" cy="548640"/>
          </a:xfrm>
          <a:prstGeom prst="ellipse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/>
          <a:lstStyle/>
          <a:p>
            <a:pPr algn="ctr">
              <a:defRPr sz="1800" b="1">
                <a:solidFill>
                  <a:srgbClr val="FFFFFF"/>
                </a:solidFill>
              </a:defRPr>
            </a:pPr>
            <a: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103120"/>
            <a:ext cx="20116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E91E63"/>
                </a:solidFill>
                <a:latin typeface="Microsoft YaHei"/>
              </a:defRPr>
            </a:pPr>
            <a:r>
              <a:t>训练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2468880"/>
            <a:ext cx="20116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Calibri"/>
              </a:defRPr>
            </a:pPr>
            <a:r>
              <a:t>train.py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0640" y="2834640"/>
            <a:ext cx="18288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features + physics_score</a:t>
            </a:r>
            <a:br/>
            <a:r>
              <a:t>→ GNN → sigmoid</a:t>
            </a:r>
            <a:br/>
            <a:r>
              <a:t>→ 二分类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600" y="1691640"/>
            <a:ext cx="1828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200"/>
              </a:spcAft>
              <a:defRPr sz="2000" b="0">
                <a:solidFill>
                  <a:srgbClr val="8A8A9A"/>
                </a:solidFill>
                <a:latin typeface="Microsoft YaHei"/>
              </a:defRPr>
            </a:pPr>
            <a:r>
              <a:t>→</a:t>
            </a:r>
          </a:p>
        </p:txBody>
      </p:sp>
      <p:sp>
        <p:nvSpPr>
          <p:cNvPr id="19" name="Oval 18"/>
          <p:cNvSpPr/>
          <p:nvPr/>
        </p:nvSpPr>
        <p:spPr>
          <a:xfrm>
            <a:off x="8046720" y="1463040"/>
            <a:ext cx="548640" cy="548640"/>
          </a:xfrm>
          <a:prstGeom prst="ellipse">
            <a:avLst/>
          </a:prstGeom>
          <a:solidFill>
            <a:srgbClr val="FF9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/>
          <a:lstStyle/>
          <a:p>
            <a:pPr algn="ctr">
              <a:defRPr sz="1800" b="1">
                <a:solidFill>
                  <a:srgbClr val="FFFFFF"/>
                </a:solidFill>
              </a:defRPr>
            </a:pPr>
            <a: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200" y="2103120"/>
            <a:ext cx="20116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FF9800"/>
                </a:solidFill>
                <a:latin typeface="Microsoft YaHei"/>
              </a:defRPr>
            </a:pPr>
            <a:r>
              <a:t>评估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5200" y="2468880"/>
            <a:ext cx="20116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Calibri"/>
              </a:defRPr>
            </a:pPr>
            <a:r>
              <a:t>test/eval.py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6640" y="2834640"/>
            <a:ext cx="18288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离线指标 + Rollout</a:t>
            </a:r>
            <a:br/>
            <a:r>
              <a:t>三种方法对比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72600" y="1691640"/>
            <a:ext cx="1828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200"/>
              </a:spcAft>
              <a:defRPr sz="2000" b="0">
                <a:solidFill>
                  <a:srgbClr val="8A8A9A"/>
                </a:solidFill>
                <a:latin typeface="Microsoft YaHei"/>
              </a:defRPr>
            </a:pPr>
            <a:r>
              <a:t>→</a:t>
            </a:r>
          </a:p>
        </p:txBody>
      </p:sp>
      <p:sp>
        <p:nvSpPr>
          <p:cNvPr id="24" name="Oval 23"/>
          <p:cNvSpPr/>
          <p:nvPr/>
        </p:nvSpPr>
        <p:spPr>
          <a:xfrm>
            <a:off x="10332720" y="1463040"/>
            <a:ext cx="548640" cy="548640"/>
          </a:xfrm>
          <a:prstGeom prst="ellipse">
            <a:avLst/>
          </a:prstGeom>
          <a:solidFill>
            <a:srgbClr val="9C27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/>
          <a:lstStyle/>
          <a:p>
            <a:pPr algn="ctr">
              <a:defRPr sz="1800" b="1">
                <a:solidFill>
                  <a:srgbClr val="FFFFFF"/>
                </a:solidFill>
              </a:defRPr>
            </a:pPr>
            <a: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0" y="2103120"/>
            <a:ext cx="20116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80"/>
              </a:lnSpc>
              <a:spcAft>
                <a:spcPts val="200"/>
              </a:spcAft>
              <a:defRPr sz="1600" b="1">
                <a:solidFill>
                  <a:srgbClr val="9C27B0"/>
                </a:solidFill>
                <a:latin typeface="Microsoft YaHei"/>
              </a:defRPr>
            </a:pPr>
            <a:r>
              <a:t>可视化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01200" y="2468880"/>
            <a:ext cx="20116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Calibri"/>
              </a:defRPr>
            </a:pPr>
            <a:r>
              <a:t>viz.py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92640" y="2834640"/>
            <a:ext cx="18288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端到端 AMR</a:t>
            </a:r>
            <a:br/>
            <a:r>
              <a:t>单步对比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4846320"/>
            <a:ext cx="11247120" cy="1371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40080" y="4937760"/>
            <a:ext cx="10789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2196F3"/>
                </a:solidFill>
                <a:latin typeface="Microsoft YaHei"/>
              </a:defRPr>
            </a:pPr>
            <a:r>
              <a:t>数据流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080" y="5349240"/>
            <a:ext cx="107899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PDE 参数采样 → 初始网格 → AMR 循环（FEM solve → η → marks → save → refine）→ 训练数据 (.npz) → GNN 训练 → checkpoint → 离线推理 / Rollout 评估 → 可视化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Step 1：数据生成与标记策略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残差驱动 AMR 循环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920240"/>
            <a:ext cx="50292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100 个 PDE 样本，统一初始网格 32×32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每步：FEM solve → 残差 η → 三种标记 → 保存 → 加密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每步保存 .npz：15-dim 特征 + 边索引 + 标记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共 1236 个 step 文件，平均 ~12 步/样本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加密时使用安全过滤：面积 + 反向 Dörfler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0" y="137160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残差估计器 η（Teacher Signal）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1920240"/>
            <a:ext cx="530352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η = √(r_int² + r_jump² + r_sbc²)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r_int：内部残差（PDE 残差 × h/k）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r_jump：梯度跳变（相邻单元边界）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r_sbc：Sommerfeld BC 边界残差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使用 k₀ 归一化，介质内短波残差自然放大</a:t>
            </a:r>
          </a:p>
        </p:txBody>
      </p:sp>
      <p:pic>
        <p:nvPicPr>
          <p:cNvPr id="8" name="Picture 7" descr="sample0011_step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4206240"/>
            <a:ext cx="11064240" cy="2194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34095" y="6537960"/>
            <a:ext cx="32004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040"/>
              </a:lnSpc>
              <a:spcAft>
                <a:spcPts val="200"/>
              </a:spcAft>
              <a:defRPr sz="800" b="0">
                <a:solidFill>
                  <a:srgbClr val="8A8A9A"/>
                </a:solidFill>
                <a:latin typeface="Microsoft YaHei"/>
              </a:defRPr>
            </a:pPr>
            <a:r>
              <a:t>Source: check_correction_data.py — 4 面板空间可视化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Step 1：15 维特征工程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48640" y="1371600"/>
            <a:ext cx="7589520" cy="292608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1389888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0"/>
              </a:lnSpc>
              <a:spcAft>
                <a:spcPts val="200"/>
              </a:spcAft>
              <a:defRPr sz="1100" b="1">
                <a:solidFill>
                  <a:srgbClr val="FFFFFF"/>
                </a:solidFill>
                <a:latin typeface="Microsoft YaHei"/>
              </a:defRPr>
            </a:pPr>
            <a:r>
              <a:t>维度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0160" y="1389888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0"/>
              </a:lnSpc>
              <a:spcAft>
                <a:spcPts val="200"/>
              </a:spcAft>
              <a:defRPr sz="1100" b="1">
                <a:solidFill>
                  <a:srgbClr val="FFFFFF"/>
                </a:solidFill>
                <a:latin typeface="Microsoft YaHei"/>
              </a:defRPr>
            </a:pPr>
            <a:r>
              <a:t>特征名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8960" y="1389888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0"/>
              </a:lnSpc>
              <a:spcAft>
                <a:spcPts val="200"/>
              </a:spcAft>
              <a:defRPr sz="1100" b="1">
                <a:solidFill>
                  <a:srgbClr val="FFFFFF"/>
                </a:solidFill>
                <a:latin typeface="Microsoft YaHei"/>
              </a:defRPr>
            </a:pPr>
            <a:r>
              <a:t>说明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" y="1664208"/>
            <a:ext cx="7589520" cy="29260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48640" y="1682496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0, 1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60" y="1682496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x, 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8960" y="1682496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单元中点坐标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" y="1956816"/>
            <a:ext cx="7589520" cy="292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48640" y="1975104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0160" y="1975104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8960" y="1975104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单元面积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" y="2249424"/>
            <a:ext cx="7589520" cy="29260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48640" y="2267712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0160" y="2267712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dist_to_center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8960" y="2267712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到圆柱中心距离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2542032"/>
            <a:ext cx="7589520" cy="292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48640" y="2560320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160" y="2560320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signed_dist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8960" y="2560320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dist − radius（负值=介质内）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" y="2834640"/>
            <a:ext cx="7589520" cy="29260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48640" y="2852928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0160" y="2852928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inside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8960" y="2852928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是否在圆柱内 (0/1)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" y="3127248"/>
            <a:ext cx="7589520" cy="292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548640" y="3145536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0160" y="3145536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8960" y="3145536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波数（全局常量）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" y="3419856"/>
            <a:ext cx="7589520" cy="29260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548640" y="3438144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160" y="3438144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eps_r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08960" y="3438144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介电常数（全局常量）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640" y="3712464"/>
            <a:ext cx="7589520" cy="292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548640" y="3730752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80160" y="3730752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radius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960" y="3730752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半径（全局常量）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8640" y="4005072"/>
            <a:ext cx="7589520" cy="29260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548640" y="4023360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9, 10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80160" y="4023360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cx, cy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08960" y="4023360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圆柱中心（全局常量）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8640" y="4297680"/>
            <a:ext cx="7589520" cy="292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548640" y="4315968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0160" y="4315968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k_h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08960" y="4315968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k × √area（网格-波数耦合）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40" y="4590288"/>
            <a:ext cx="7589520" cy="29260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548640" y="4608576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80160" y="4608576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k_eps_h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08960" y="4608576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k × √eps_r × √area（介质内分辨率）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8640" y="4882896"/>
            <a:ext cx="7589520" cy="292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548640" y="4901184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13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80160" y="4901184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sin(k·x)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08960" y="4901184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入射波相位 sin 分量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640" y="5175504"/>
            <a:ext cx="7589520" cy="29260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548640" y="5193792"/>
            <a:ext cx="731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80160" y="5193792"/>
            <a:ext cx="18288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Calibri"/>
              </a:defRPr>
            </a:pPr>
            <a:r>
              <a:t>cos(k·x)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08960" y="5193792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1A1A2E"/>
                </a:solidFill>
                <a:latin typeface="Microsoft YaHei"/>
              </a:defRPr>
            </a:pPr>
            <a:r>
              <a:t>入射波相位 cos 分量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412480" y="1371600"/>
            <a:ext cx="3200400" cy="320040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8549640" y="1463040"/>
            <a:ext cx="29260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2196F3"/>
                </a:solidFill>
                <a:latin typeface="Microsoft YaHei"/>
              </a:defRPr>
            </a:pPr>
            <a:r>
              <a:t>Physics Score（第 16 维输入）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49640" y="1920240"/>
            <a:ext cx="292608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Calibri"/>
              </a:defRPr>
            </a:pPr>
            <a:r>
              <a:t>λ_eff = 2π/(k·√ε_r)  介质内</a:t>
            </a:r>
            <a:br/>
            <a:r>
              <a:t>    = 2π/k           介质外</a:t>
            </a:r>
            <a:br/>
            <a:br/>
            <a:r>
              <a:t>h = √(2·area)  特征长度</a:t>
            </a:r>
            <a:br/>
            <a:br/>
            <a:r>
              <a:t>physics_score = h / λ_eff</a:t>
            </a:r>
            <a:br/>
            <a:br/>
            <a:r>
              <a:t>&gt; 1 表示分辨率不足</a:t>
            </a:r>
            <a:br/>
            <a:r>
              <a:t>→ 应优先加密</a:t>
            </a:r>
          </a:p>
        </p:txBody>
      </p:sp>
      <p:sp>
        <p:nvSpPr>
          <p:cNvPr id="63" name="Rectangle 62"/>
          <p:cNvSpPr/>
          <p:nvPr/>
        </p:nvSpPr>
        <p:spPr>
          <a:xfrm>
            <a:off x="0" y="6309360"/>
            <a:ext cx="12191695" cy="45720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457200" y="6355080"/>
            <a:ext cx="1127729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1">
                <a:solidFill>
                  <a:srgbClr val="2196F3"/>
                </a:solidFill>
                <a:latin typeface="Microsoft YaHei"/>
              </a:defRPr>
            </a:pPr>
            <a:r>
              <a:t>✦ 训练时 15-dim 特征 + physics_score = 16-dim 输入，z-score 归一化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Step 3：CorrectionGNN 架构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模型结构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920240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CorrectionGNN（基于 DensityGNN 骨干）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2176272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├── node_embedding: Linear(16 → latent_dim)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432304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├── edge_embedding: Linear(16 → latent_dim)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2688336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├── mp_steps × 3: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2944368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│   ├── EdgeModule: MLP([src|dst|edge]) → latent_dim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3200400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│   ├── NodeModule: MLP([node|scatter_mean]) → latent_dim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3456432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│   └── LayerNorm + Residual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3712464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├── GlobalVirtualNode: mean_pool → attn_gate → broadcast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3968496"/>
            <a:ext cx="5029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1A1A2E"/>
                </a:solidFill>
                <a:latin typeface="Consolas"/>
              </a:defRPr>
            </a:pPr>
            <a:r>
              <a:t>└── head: Linear(64→64) → ReLU → Linear(64→1)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7920" y="137160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关键设计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920" y="1920240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2196F3"/>
                </a:solidFill>
                <a:latin typeface="Microsoft YaHei"/>
              </a:defRPr>
            </a:pPr>
            <a:r>
              <a:t>▸ 消息传递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2240" y="2212848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每步含边更新 + 节点更新，2 层 MLP + LayerNorm + 残差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920" y="2651760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2196F3"/>
                </a:solidFill>
                <a:latin typeface="Microsoft YaHei"/>
              </a:defRPr>
            </a:pPr>
            <a:r>
              <a:t>▸ GVN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2240" y="2944368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mean pooling → attention-gated broadcast，scale 可学习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3383280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2196F3"/>
                </a:solidFill>
                <a:latin typeface="Microsoft YaHei"/>
              </a:defRPr>
            </a:pPr>
            <a:r>
              <a:t>▸ 边特征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2240" y="3675888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|x[src] − x[dst]|（16 维绝对差），输入和 latent 各计算一次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0" y="4114800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2196F3"/>
                </a:solidFill>
                <a:latin typeface="Microsoft YaHei"/>
              </a:defRPr>
            </a:pPr>
            <a:r>
              <a:t>▸ 边丢弃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2240" y="4407408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训练时 edge_dropout=0.1，推理时 0.0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7920" y="4846320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90"/>
              </a:lnSpc>
              <a:spcAft>
                <a:spcPts val="200"/>
              </a:spcAft>
              <a:defRPr sz="1300" b="1">
                <a:solidFill>
                  <a:srgbClr val="2196F3"/>
                </a:solidFill>
                <a:latin typeface="Microsoft YaHei"/>
              </a:defRPr>
            </a:pPr>
            <a:r>
              <a:t>▸ 输出头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2240" y="5138928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30"/>
              </a:lnSpc>
              <a:spcAft>
                <a:spcPts val="200"/>
              </a:spcAft>
              <a:defRPr sz="1100" b="0">
                <a:solidFill>
                  <a:srgbClr val="4A4A5A"/>
                </a:solidFill>
                <a:latin typeface="Microsoft YaHei"/>
              </a:defRPr>
            </a:pPr>
            <a:r>
              <a:t>单 logit → BCEWithLogitsLoss 训练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572000"/>
            <a:ext cx="11064240" cy="18288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731520" y="466344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20"/>
              </a:lnSpc>
              <a:spcAft>
                <a:spcPts val="200"/>
              </a:spcAft>
              <a:defRPr sz="1400" b="1">
                <a:solidFill>
                  <a:srgbClr val="E91E63"/>
                </a:solidFill>
                <a:latin typeface="Microsoft YaHei"/>
              </a:defRPr>
            </a:pPr>
            <a:r>
              <a:t>训练配置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" y="502920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4A4A5A"/>
                </a:solidFill>
                <a:latin typeface="Calibri"/>
              </a:defRPr>
            </a:pPr>
            <a:r>
              <a:t>latent_dim=64  |  mp_steps=3  |  head_hidden=64  |  edge_dropout=0.1  |  lr=1e-3  |  weight_decay=1e-4  |  batch_size=1  |  epochs=100  |  optimizer=Adam  |  scheduler=ReduceLROnPlateau  |  AMP (GPU)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" y="548640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0">
                <a:solidFill>
                  <a:srgbClr val="4A4A5A"/>
                </a:solidFill>
                <a:latin typeface="Microsoft YaHei"/>
              </a:defRPr>
            </a:pPr>
            <a:r>
              <a:t>损失函数：BCEWithLogitsLoss + per-graph pos_weight = neg_count/pos_count，解决正负样本不平衡。向量化实现，无 Python 循环。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40"/>
              </a:lnSpc>
              <a:spcAft>
                <a:spcPts val="200"/>
              </a:spcAft>
              <a:defRPr sz="2800" b="1">
                <a:solidFill>
                  <a:srgbClr val="1A1A2E"/>
                </a:solidFill>
                <a:latin typeface="Microsoft YaHei"/>
              </a:defRPr>
            </a:pPr>
            <a:r>
              <a:t>Step 3：训练结果 — AUC 0.950，top-k 远超物理先验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05840"/>
            <a:ext cx="1828800" cy="36576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48640" y="1463040"/>
            <a:ext cx="2560320" cy="164592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160020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8A8A9A"/>
                </a:solidFill>
                <a:latin typeface="Microsoft YaHei"/>
              </a:defRPr>
            </a:pPr>
            <a:r>
              <a:t>AUC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920240"/>
            <a:ext cx="25603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0"/>
              </a:lnSpc>
              <a:spcAft>
                <a:spcPts val="200"/>
              </a:spcAft>
              <a:defRPr sz="3200" b="1">
                <a:solidFill>
                  <a:srgbClr val="2196F3"/>
                </a:solidFill>
                <a:latin typeface="Calibri"/>
              </a:defRPr>
            </a:pPr>
            <a:r>
              <a:t>0.950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65176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Microsoft YaHei"/>
              </a:defRPr>
            </a:pPr>
            <a:r>
              <a:t>二分类判别能力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560" y="1463040"/>
            <a:ext cx="2560320" cy="164592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337560" y="160020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8A8A9A"/>
                </a:solidFill>
                <a:latin typeface="Microsoft YaHei"/>
              </a:defRPr>
            </a:pPr>
            <a:r>
              <a:t>GNN top-k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7560" y="1920240"/>
            <a:ext cx="25603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0"/>
              </a:lnSpc>
              <a:spcAft>
                <a:spcPts val="200"/>
              </a:spcAft>
              <a:defRPr sz="3200" b="1">
                <a:solidFill>
                  <a:srgbClr val="2196F3"/>
                </a:solidFill>
                <a:latin typeface="Calibri"/>
              </a:defRPr>
            </a:pPr>
            <a:r>
              <a:t>46.6%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7560" y="265176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Microsoft YaHei"/>
              </a:defRPr>
            </a:pPr>
            <a:r>
              <a:t>与 η 标记的重叠率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6480" y="1463040"/>
            <a:ext cx="2560320" cy="164592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26480" y="160020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8A8A9A"/>
                </a:solidFill>
                <a:latin typeface="Microsoft YaHei"/>
              </a:defRPr>
            </a:pPr>
            <a:r>
              <a:t>Physics top-k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6480" y="1920240"/>
            <a:ext cx="25603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0"/>
              </a:lnSpc>
              <a:spcAft>
                <a:spcPts val="200"/>
              </a:spcAft>
              <a:defRPr sz="3200" b="1">
                <a:solidFill>
                  <a:srgbClr val="4A4A5A"/>
                </a:solidFill>
                <a:latin typeface="Calibri"/>
              </a:defRPr>
            </a:pPr>
            <a:r>
              <a:t>15.3%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6480" y="265176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Microsoft YaHei"/>
              </a:defRPr>
            </a:pPr>
            <a:r>
              <a:t>物理先验基线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15400" y="1463040"/>
            <a:ext cx="2560320" cy="1645920"/>
          </a:xfrm>
          <a:prstGeom prst="rect">
            <a:avLst/>
          </a:prstGeom>
          <a:solidFill>
            <a:srgbClr val="E8F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915400" y="160020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90"/>
              </a:lnSpc>
              <a:spcAft>
                <a:spcPts val="200"/>
              </a:spcAft>
              <a:defRPr sz="1300" b="0">
                <a:solidFill>
                  <a:srgbClr val="8A8A9A"/>
                </a:solidFill>
                <a:latin typeface="Microsoft YaHei"/>
              </a:defRPr>
            </a:pPr>
            <a:r>
              <a:t>GNN/Physics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15400" y="1920240"/>
            <a:ext cx="25603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0"/>
              </a:lnSpc>
              <a:spcAft>
                <a:spcPts val="200"/>
              </a:spcAft>
              <a:defRPr sz="3200" b="1">
                <a:solidFill>
                  <a:srgbClr val="4CAF50"/>
                </a:solidFill>
                <a:latin typeface="Calibri"/>
              </a:defRPr>
            </a:pPr>
            <a:r>
              <a:t>3.0×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15400" y="265176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200"/>
              </a:spcAft>
              <a:defRPr sz="1000" b="0">
                <a:solidFill>
                  <a:srgbClr val="8A8A9A"/>
                </a:solidFill>
                <a:latin typeface="Microsoft YaHei"/>
              </a:defRPr>
            </a:pPr>
            <a:r>
              <a:t>GNN 优势倍数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3474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训练过程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" y="3931920"/>
            <a:ext cx="50292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100 epochs，最佳 epoch=40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train_loss: 0.435 → val_loss: 0.533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val_topk_overlap: 0.466 (vs physics 0.153)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GNN 在验证集上 100% 样本优于 physics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使用 AMP 混合精度加速 GPU 训练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7920" y="3474720"/>
            <a:ext cx="5303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40"/>
              </a:lnSpc>
              <a:spcAft>
                <a:spcPts val="200"/>
              </a:spcAft>
              <a:defRPr sz="1800" b="1">
                <a:solidFill>
                  <a:srgbClr val="4A4A5A"/>
                </a:solidFill>
                <a:latin typeface="Microsoft YaHei"/>
              </a:defRPr>
            </a:pPr>
            <a:r>
              <a:t>结果解读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7920" y="3931920"/>
            <a:ext cx="530352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AUC=0.95 表明 GNN 能很好地区分应加密/不应加密单元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top-k 46.6% 意味着 GNN 预测的 top-k 中近半与 η 一致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物理先验仅 15.3% → GNN 学到了大量额外信息</a:t>
            </a:r>
          </a:p>
          <a:p>
            <a:pPr>
              <a:lnSpc>
                <a:spcPts val="1950"/>
              </a:lnSpc>
              <a:spcAft>
                <a:spcPts val="600"/>
              </a:spcAft>
              <a:defRPr sz="1300">
                <a:solidFill>
                  <a:srgbClr val="1A1A2E"/>
                </a:solidFill>
                <a:latin typeface="Microsoft YaHei"/>
              </a:defRPr>
            </a:pPr>
            <a:r>
              <a:t>• GNN 从几何+波场相位中捕捉了 η 的关键模式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309360"/>
            <a:ext cx="12191695" cy="457200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457200" y="6355080"/>
            <a:ext cx="1127729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60"/>
              </a:lnSpc>
              <a:spcAft>
                <a:spcPts val="200"/>
              </a:spcAft>
              <a:defRPr sz="1200" b="1">
                <a:solidFill>
                  <a:srgbClr val="2196F3"/>
                </a:solidFill>
                <a:latin typeface="Microsoft YaHei"/>
              </a:defRPr>
            </a:pPr>
            <a:r>
              <a:t>✦ GNN 不仅记住了 η 的模式，还学到了从几何/物理特征推断加密优先级的能力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